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x="18288000" cy="10287000"/>
  <p:notesSz cx="6858000" cy="9144000"/>
  <p:embeddedFontLst>
    <p:embeddedFont>
      <p:font typeface="Futura" charset="1" panose="020B0502020204020303"/>
      <p:regular r:id="rId61"/>
    </p:embeddedFont>
    <p:embeddedFont>
      <p:font typeface="Futura Italics" charset="1" panose="020B0502020204090303"/>
      <p:regular r:id="rId62"/>
    </p:embeddedFont>
    <p:embeddedFont>
      <p:font typeface="Helvetica World" charset="1" panose="020B0500040000020004"/>
      <p:regular r:id="rId63"/>
    </p:embeddedFont>
    <p:embeddedFont>
      <p:font typeface="Futura Bold Italics" charset="1" panose="020B0702020204090203"/>
      <p:regular r:id="rId64"/>
    </p:embeddedFont>
    <p:embeddedFont>
      <p:font typeface="Paytone One" charset="1" panose="00000500000000000000"/>
      <p:regular r:id="rId65"/>
    </p:embeddedFont>
    <p:embeddedFont>
      <p:font typeface="Helvetica World Bold" charset="1" panose="020B0800040000020004"/>
      <p:regular r:id="rId66"/>
    </p:embeddedFont>
    <p:embeddedFont>
      <p:font typeface="Futura Bold" charset="1" panose="020B0702020204020203"/>
      <p:regular r:id="rId67"/>
    </p:embeddedFont>
    <p:embeddedFont>
      <p:font typeface="Noto Sans Bold" charset="1" panose="020B0802040504020204"/>
      <p:regular r:id="rId68"/>
    </p:embeddedFont>
    <p:embeddedFont>
      <p:font typeface="DejaVu Serif Bold" charset="1" panose="02060803050605020204"/>
      <p:regular r:id="rId69"/>
    </p:embeddedFont>
    <p:embeddedFont>
      <p:font typeface="Inter" charset="1" panose="020B0502030000000004"/>
      <p:regular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38000" y="4910930"/>
            <a:ext cx="3226885" cy="322688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652606" y="652106"/>
            <a:ext cx="8982788" cy="898278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5919" y="744035"/>
            <a:ext cx="4309201" cy="818340"/>
            <a:chOff x="0" y="0"/>
            <a:chExt cx="1134934" cy="2155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4934" cy="215530"/>
            </a:xfrm>
            <a:custGeom>
              <a:avLst/>
              <a:gdLst/>
              <a:ahLst/>
              <a:cxnLst/>
              <a:rect r="r" b="b" t="t" l="l"/>
              <a:pathLst>
                <a:path h="215530" w="1134934">
                  <a:moveTo>
                    <a:pt x="89830" y="0"/>
                  </a:moveTo>
                  <a:lnTo>
                    <a:pt x="1045104" y="0"/>
                  </a:lnTo>
                  <a:cubicBezTo>
                    <a:pt x="1068928" y="0"/>
                    <a:pt x="1091777" y="9464"/>
                    <a:pt x="1108623" y="26311"/>
                  </a:cubicBezTo>
                  <a:cubicBezTo>
                    <a:pt x="1125469" y="43157"/>
                    <a:pt x="1134934" y="66006"/>
                    <a:pt x="1134934" y="89830"/>
                  </a:cubicBezTo>
                  <a:lnTo>
                    <a:pt x="1134934" y="125700"/>
                  </a:lnTo>
                  <a:cubicBezTo>
                    <a:pt x="1134934" y="149524"/>
                    <a:pt x="1125469" y="172373"/>
                    <a:pt x="1108623" y="189219"/>
                  </a:cubicBezTo>
                  <a:cubicBezTo>
                    <a:pt x="1091777" y="206066"/>
                    <a:pt x="1068928" y="215530"/>
                    <a:pt x="1045104" y="215530"/>
                  </a:cubicBezTo>
                  <a:lnTo>
                    <a:pt x="89830" y="215530"/>
                  </a:lnTo>
                  <a:cubicBezTo>
                    <a:pt x="66006" y="215530"/>
                    <a:pt x="43157" y="206066"/>
                    <a:pt x="26311" y="189219"/>
                  </a:cubicBezTo>
                  <a:cubicBezTo>
                    <a:pt x="9464" y="172373"/>
                    <a:pt x="0" y="149524"/>
                    <a:pt x="0" y="125700"/>
                  </a:cubicBezTo>
                  <a:lnTo>
                    <a:pt x="0" y="89830"/>
                  </a:lnTo>
                  <a:cubicBezTo>
                    <a:pt x="0" y="66006"/>
                    <a:pt x="9464" y="43157"/>
                    <a:pt x="26311" y="26311"/>
                  </a:cubicBezTo>
                  <a:cubicBezTo>
                    <a:pt x="43157" y="9464"/>
                    <a:pt x="66006" y="0"/>
                    <a:pt x="89830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1134934" cy="339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Kiểm định phần mềm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542234" y="8816554"/>
            <a:ext cx="5402361" cy="818450"/>
            <a:chOff x="0" y="0"/>
            <a:chExt cx="1422844" cy="2155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22844" cy="215559"/>
            </a:xfrm>
            <a:custGeom>
              <a:avLst/>
              <a:gdLst/>
              <a:ahLst/>
              <a:cxnLst/>
              <a:rect r="r" b="b" t="t" l="l"/>
              <a:pathLst>
                <a:path h="215559" w="1422844">
                  <a:moveTo>
                    <a:pt x="71653" y="0"/>
                  </a:moveTo>
                  <a:lnTo>
                    <a:pt x="1351191" y="0"/>
                  </a:lnTo>
                  <a:cubicBezTo>
                    <a:pt x="1370194" y="0"/>
                    <a:pt x="1388420" y="7549"/>
                    <a:pt x="1401857" y="20987"/>
                  </a:cubicBezTo>
                  <a:cubicBezTo>
                    <a:pt x="1415295" y="34424"/>
                    <a:pt x="1422844" y="52650"/>
                    <a:pt x="1422844" y="71653"/>
                  </a:cubicBezTo>
                  <a:lnTo>
                    <a:pt x="1422844" y="143906"/>
                  </a:lnTo>
                  <a:cubicBezTo>
                    <a:pt x="1422844" y="183479"/>
                    <a:pt x="1390764" y="215559"/>
                    <a:pt x="1351191" y="215559"/>
                  </a:cubicBezTo>
                  <a:lnTo>
                    <a:pt x="71653" y="215559"/>
                  </a:lnTo>
                  <a:cubicBezTo>
                    <a:pt x="32080" y="215559"/>
                    <a:pt x="0" y="183479"/>
                    <a:pt x="0" y="143906"/>
                  </a:cubicBezTo>
                  <a:lnTo>
                    <a:pt x="0" y="71653"/>
                  </a:lnTo>
                  <a:cubicBezTo>
                    <a:pt x="0" y="32080"/>
                    <a:pt x="32080" y="0"/>
                    <a:pt x="71653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33350"/>
              <a:ext cx="1422844" cy="348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sz="3499" i="true">
                  <a:solidFill>
                    <a:srgbClr val="FFFFFF"/>
                  </a:solidFill>
                  <a:latin typeface="Futura Italics"/>
                  <a:ea typeface="Futura Italics"/>
                  <a:cs typeface="Futura Italics"/>
                  <a:sym typeface="Futura Italics"/>
                </a:rPr>
                <a:t>Nhóm 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326654" y="6805555"/>
            <a:ext cx="2316605" cy="231660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484956" y="2553000"/>
            <a:ext cx="7318088" cy="3904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76"/>
              </a:lnSpc>
            </a:pPr>
            <a:r>
              <a:rPr lang="en-US" sz="9600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CÁC CÔNG CỤ QUẢN LÝ DỰ ÁN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65352" y="6917970"/>
            <a:ext cx="6157296" cy="932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76"/>
              </a:lnSpc>
              <a:spcBef>
                <a:spcPct val="0"/>
              </a:spcBef>
            </a:pPr>
            <a:r>
              <a:rPr lang="en-US" b="true" sz="4911" i="true" spc="417">
                <a:solidFill>
                  <a:srgbClr val="FFFFFF"/>
                </a:solidFill>
                <a:latin typeface="Futura Bold Italics"/>
                <a:ea typeface="Futura Bold Italics"/>
                <a:cs typeface="Futura Bold Italics"/>
                <a:sym typeface="Futura Bold Italics"/>
              </a:rPr>
              <a:t>Đề tài 6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555656" y="7034558"/>
            <a:ext cx="1858600" cy="185860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124304" y="1831945"/>
            <a:ext cx="1357480" cy="135748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9947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950520" y="2843201"/>
            <a:ext cx="1043067" cy="104306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-4916759" y="4910930"/>
            <a:ext cx="8919562" cy="8919562"/>
          </a:xfrm>
          <a:custGeom>
            <a:avLst/>
            <a:gdLst/>
            <a:ahLst/>
            <a:cxnLst/>
            <a:rect r="r" b="b" t="t" l="l"/>
            <a:pathLst>
              <a:path h="8919562" w="8919562">
                <a:moveTo>
                  <a:pt x="0" y="0"/>
                </a:moveTo>
                <a:lnTo>
                  <a:pt x="8919563" y="0"/>
                </a:lnTo>
                <a:lnTo>
                  <a:pt x="8919563" y="8919562"/>
                </a:lnTo>
                <a:lnTo>
                  <a:pt x="0" y="8919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482231" y="652106"/>
            <a:ext cx="1777069" cy="1777069"/>
          </a:xfrm>
          <a:custGeom>
            <a:avLst/>
            <a:gdLst/>
            <a:ahLst/>
            <a:cxnLst/>
            <a:rect r="r" b="b" t="t" l="l"/>
            <a:pathLst>
              <a:path h="1777069" w="1777069">
                <a:moveTo>
                  <a:pt x="0" y="0"/>
                </a:moveTo>
                <a:lnTo>
                  <a:pt x="1777069" y="0"/>
                </a:lnTo>
                <a:lnTo>
                  <a:pt x="1777069" y="1777069"/>
                </a:lnTo>
                <a:lnTo>
                  <a:pt x="0" y="1777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4326654" y="9322719"/>
            <a:ext cx="624351" cy="624351"/>
          </a:xfrm>
          <a:custGeom>
            <a:avLst/>
            <a:gdLst/>
            <a:ahLst/>
            <a:cxnLst/>
            <a:rect r="r" b="b" t="t" l="l"/>
            <a:pathLst>
              <a:path h="624351" w="624351">
                <a:moveTo>
                  <a:pt x="0" y="0"/>
                </a:moveTo>
                <a:lnTo>
                  <a:pt x="624351" y="0"/>
                </a:lnTo>
                <a:lnTo>
                  <a:pt x="624351" y="624351"/>
                </a:lnTo>
                <a:lnTo>
                  <a:pt x="0" y="624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59826" y="5457710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59826" y="6915319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7614077" y="1786698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7614077" y="3244308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6624128" y="6131632"/>
            <a:ext cx="635172" cy="1347845"/>
          </a:xfrm>
          <a:custGeom>
            <a:avLst/>
            <a:gdLst/>
            <a:ahLst/>
            <a:cxnLst/>
            <a:rect r="r" b="b" t="t" l="l"/>
            <a:pathLst>
              <a:path h="1347845" w="635172">
                <a:moveTo>
                  <a:pt x="0" y="0"/>
                </a:moveTo>
                <a:lnTo>
                  <a:pt x="635172" y="0"/>
                </a:lnTo>
                <a:lnTo>
                  <a:pt x="635172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98220" y="-5243202"/>
            <a:ext cx="10086047" cy="10086047"/>
          </a:xfrm>
          <a:custGeom>
            <a:avLst/>
            <a:gdLst/>
            <a:ahLst/>
            <a:cxnLst/>
            <a:rect r="r" b="b" t="t" l="l"/>
            <a:pathLst>
              <a:path h="10086047" w="10086047">
                <a:moveTo>
                  <a:pt x="0" y="0"/>
                </a:moveTo>
                <a:lnTo>
                  <a:pt x="10086047" y="0"/>
                </a:lnTo>
                <a:lnTo>
                  <a:pt x="10086047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1544" y="-1128764"/>
            <a:ext cx="4314927" cy="43149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610446" y="8762231"/>
            <a:ext cx="4314927" cy="431492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023475" y="-702221"/>
            <a:ext cx="3461843" cy="346184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084613" y="9258300"/>
            <a:ext cx="3461843" cy="346184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4014324" y="6871514"/>
            <a:ext cx="10086047" cy="10086047"/>
          </a:xfrm>
          <a:custGeom>
            <a:avLst/>
            <a:gdLst/>
            <a:ahLst/>
            <a:cxnLst/>
            <a:rect r="r" b="b" t="t" l="l"/>
            <a:pathLst>
              <a:path h="10086047" w="10086047">
                <a:moveTo>
                  <a:pt x="0" y="0"/>
                </a:moveTo>
                <a:lnTo>
                  <a:pt x="10086048" y="0"/>
                </a:lnTo>
                <a:lnTo>
                  <a:pt x="10086048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341367" y="3658019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341367" y="5115628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98983" y="2719854"/>
            <a:ext cx="13411264" cy="518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b="true" sz="8199" spc="1229">
                <a:solidFill>
                  <a:srgbClr val="54604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3. TÌM HIỂU CÔNG CỤ QUẢN LÝ BUGS</a:t>
            </a:r>
          </a:p>
          <a:p>
            <a:pPr algn="ctr" marL="0" indent="0" lvl="0">
              <a:lnSpc>
                <a:spcPts val="1707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10742" y="3740753"/>
            <a:ext cx="1123354" cy="1123354"/>
          </a:xfrm>
          <a:custGeom>
            <a:avLst/>
            <a:gdLst/>
            <a:ahLst/>
            <a:cxnLst/>
            <a:rect r="r" b="b" t="t" l="l"/>
            <a:pathLst>
              <a:path h="1123354" w="1123354">
                <a:moveTo>
                  <a:pt x="0" y="0"/>
                </a:moveTo>
                <a:lnTo>
                  <a:pt x="1123354" y="0"/>
                </a:lnTo>
                <a:lnTo>
                  <a:pt x="1123354" y="1123354"/>
                </a:lnTo>
                <a:lnTo>
                  <a:pt x="0" y="1123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3536" y="7707538"/>
            <a:ext cx="6524742" cy="6524742"/>
          </a:xfrm>
          <a:custGeom>
            <a:avLst/>
            <a:gdLst/>
            <a:ahLst/>
            <a:cxnLst/>
            <a:rect r="r" b="b" t="t" l="l"/>
            <a:pathLst>
              <a:path h="6524742" w="6524742">
                <a:moveTo>
                  <a:pt x="0" y="0"/>
                </a:moveTo>
                <a:lnTo>
                  <a:pt x="6524742" y="0"/>
                </a:lnTo>
                <a:lnTo>
                  <a:pt x="6524742" y="6524742"/>
                </a:lnTo>
                <a:lnTo>
                  <a:pt x="0" y="65247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49240" y="1301133"/>
            <a:ext cx="3011369" cy="3011369"/>
          </a:xfrm>
          <a:custGeom>
            <a:avLst/>
            <a:gdLst/>
            <a:ahLst/>
            <a:cxnLst/>
            <a:rect r="r" b="b" t="t" l="l"/>
            <a:pathLst>
              <a:path h="3011369" w="3011369">
                <a:moveTo>
                  <a:pt x="0" y="0"/>
                </a:moveTo>
                <a:lnTo>
                  <a:pt x="3011369" y="0"/>
                </a:lnTo>
                <a:lnTo>
                  <a:pt x="3011369" y="3011369"/>
                </a:lnTo>
                <a:lnTo>
                  <a:pt x="0" y="3011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51205" y="-358119"/>
            <a:ext cx="1016189" cy="1016189"/>
          </a:xfrm>
          <a:custGeom>
            <a:avLst/>
            <a:gdLst/>
            <a:ahLst/>
            <a:cxnLst/>
            <a:rect r="r" b="b" t="t" l="l"/>
            <a:pathLst>
              <a:path h="1016189" w="1016189">
                <a:moveTo>
                  <a:pt x="0" y="0"/>
                </a:moveTo>
                <a:lnTo>
                  <a:pt x="1016190" y="0"/>
                </a:lnTo>
                <a:lnTo>
                  <a:pt x="1016190" y="1016190"/>
                </a:lnTo>
                <a:lnTo>
                  <a:pt x="0" y="1016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51205" y="742833"/>
            <a:ext cx="1016189" cy="1016189"/>
          </a:xfrm>
          <a:custGeom>
            <a:avLst/>
            <a:gdLst/>
            <a:ahLst/>
            <a:cxnLst/>
            <a:rect r="r" b="b" t="t" l="l"/>
            <a:pathLst>
              <a:path h="1016189" w="1016189">
                <a:moveTo>
                  <a:pt x="0" y="0"/>
                </a:moveTo>
                <a:lnTo>
                  <a:pt x="1016190" y="0"/>
                </a:lnTo>
                <a:lnTo>
                  <a:pt x="1016190" y="1016189"/>
                </a:lnTo>
                <a:lnTo>
                  <a:pt x="0" y="1016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044543" y="128344"/>
            <a:ext cx="635172" cy="1347845"/>
          </a:xfrm>
          <a:custGeom>
            <a:avLst/>
            <a:gdLst/>
            <a:ahLst/>
            <a:cxnLst/>
            <a:rect r="r" b="b" t="t" l="l"/>
            <a:pathLst>
              <a:path h="1347845" w="635172">
                <a:moveTo>
                  <a:pt x="0" y="0"/>
                </a:moveTo>
                <a:lnTo>
                  <a:pt x="635172" y="0"/>
                </a:lnTo>
                <a:lnTo>
                  <a:pt x="635172" y="1347846"/>
                </a:lnTo>
                <a:lnTo>
                  <a:pt x="0" y="1347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76300"/>
            <a:ext cx="11525845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3.1. Các công cụ nổi bật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2129" y="2635367"/>
            <a:ext cx="13637270" cy="565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- Jira:</a:t>
            </a:r>
          </a:p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Quản lý lỗi, công việc linh hoạt.</a:t>
            </a:r>
          </a:p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Tích hợp Agile/Scrum workflows.</a:t>
            </a:r>
          </a:p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- Bugzilla:</a:t>
            </a:r>
          </a:p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Công cụ truyền thống, mạnh về theo dõi chi tiết lỗi.</a:t>
            </a:r>
          </a:p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- MantisBT:</a:t>
            </a:r>
          </a:p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Cài đặt đơn giản, giao diện trực quan.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16759" y="4910930"/>
            <a:ext cx="8919562" cy="8919562"/>
          </a:xfrm>
          <a:custGeom>
            <a:avLst/>
            <a:gdLst/>
            <a:ahLst/>
            <a:cxnLst/>
            <a:rect r="r" b="b" t="t" l="l"/>
            <a:pathLst>
              <a:path h="8919562" w="8919562">
                <a:moveTo>
                  <a:pt x="0" y="0"/>
                </a:moveTo>
                <a:lnTo>
                  <a:pt x="8919563" y="0"/>
                </a:lnTo>
                <a:lnTo>
                  <a:pt x="8919563" y="8919562"/>
                </a:lnTo>
                <a:lnTo>
                  <a:pt x="0" y="8919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1225" y="8508177"/>
            <a:ext cx="635172" cy="1347845"/>
          </a:xfrm>
          <a:custGeom>
            <a:avLst/>
            <a:gdLst/>
            <a:ahLst/>
            <a:cxnLst/>
            <a:rect r="r" b="b" t="t" l="l"/>
            <a:pathLst>
              <a:path h="1347845" w="635172">
                <a:moveTo>
                  <a:pt x="0" y="0"/>
                </a:moveTo>
                <a:lnTo>
                  <a:pt x="635172" y="0"/>
                </a:lnTo>
                <a:lnTo>
                  <a:pt x="635172" y="1347846"/>
                </a:lnTo>
                <a:lnTo>
                  <a:pt x="0" y="1347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61432" y="2735675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61432" y="4237007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33954" y="7007347"/>
            <a:ext cx="5151131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EFAE0"/>
                </a:solidFill>
                <a:latin typeface="Futura Bold"/>
                <a:ea typeface="Futura Bold"/>
                <a:cs typeface="Futura Bold"/>
                <a:sym typeface="Futura Bold"/>
              </a:rPr>
              <a:t>Testing and Refinement: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33954" y="7586537"/>
            <a:ext cx="7242579" cy="178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EFAE0"/>
                </a:solidFill>
                <a:latin typeface="Futura"/>
                <a:ea typeface="Futura"/>
                <a:cs typeface="Futura"/>
                <a:sym typeface="Futura"/>
              </a:rPr>
              <a:t>Pilot the proposed strategies on a smaller scale to assess their effectiveness.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EFAE0"/>
                </a:solidFill>
                <a:latin typeface="Futura"/>
                <a:ea typeface="Futura"/>
                <a:cs typeface="Futura"/>
                <a:sym typeface="Futura"/>
              </a:rPr>
              <a:t>Gather feedback, iterate, and refine the strategies based on initial results.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4216" y="621954"/>
            <a:ext cx="11710839" cy="2787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3</a:t>
            </a:r>
            <a:r>
              <a:rPr lang="en-US" sz="800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.2. So sánh các công cụ</a:t>
            </a:r>
          </a:p>
          <a:p>
            <a:pPr algn="ctr">
              <a:lnSpc>
                <a:spcPts val="1120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094678"/>
            <a:ext cx="15432732" cy="641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- Chức năng chính:</a:t>
            </a:r>
          </a:p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Quản lý ticket, thông báo tình trạng, tìm kiếm lỗi nhanh.</a:t>
            </a:r>
          </a:p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- Tính năng đặc biệt:</a:t>
            </a:r>
          </a:p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Jira: Automation workflows, marketplace plugins.</a:t>
            </a:r>
          </a:p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Bugzilla: Hỗ trợ quy trình chặt chẽ.</a:t>
            </a:r>
          </a:p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MantisBT: Dễ dùng và nhẹ nhàng.</a:t>
            </a:r>
          </a:p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- Mức độ phổ biến:</a:t>
            </a:r>
          </a:p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Jira được sử dụng rộng rãi trong doanh nghiệp.</a:t>
            </a:r>
          </a:p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Bugzilla và MantisBT được dùng nhiều trong dự án mã nguồn mở.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98220" y="-5243202"/>
            <a:ext cx="10086047" cy="10086047"/>
          </a:xfrm>
          <a:custGeom>
            <a:avLst/>
            <a:gdLst/>
            <a:ahLst/>
            <a:cxnLst/>
            <a:rect r="r" b="b" t="t" l="l"/>
            <a:pathLst>
              <a:path h="10086047" w="10086047">
                <a:moveTo>
                  <a:pt x="0" y="0"/>
                </a:moveTo>
                <a:lnTo>
                  <a:pt x="10086047" y="0"/>
                </a:lnTo>
                <a:lnTo>
                  <a:pt x="10086047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1544" y="-1128764"/>
            <a:ext cx="4314927" cy="43149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610446" y="8762231"/>
            <a:ext cx="4314927" cy="431492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023475" y="-702221"/>
            <a:ext cx="3461843" cy="346184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084613" y="9258300"/>
            <a:ext cx="3461843" cy="346184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4014324" y="6871514"/>
            <a:ext cx="10086047" cy="10086047"/>
          </a:xfrm>
          <a:custGeom>
            <a:avLst/>
            <a:gdLst/>
            <a:ahLst/>
            <a:cxnLst/>
            <a:rect r="r" b="b" t="t" l="l"/>
            <a:pathLst>
              <a:path h="10086047" w="10086047">
                <a:moveTo>
                  <a:pt x="0" y="0"/>
                </a:moveTo>
                <a:lnTo>
                  <a:pt x="10086048" y="0"/>
                </a:lnTo>
                <a:lnTo>
                  <a:pt x="10086048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341367" y="3658019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341367" y="5115628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98983" y="2719854"/>
            <a:ext cx="13411264" cy="676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b="true" sz="8199" spc="1229">
                <a:solidFill>
                  <a:srgbClr val="54604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4. TÌM HIỂU CÔNG CỤ TẠO BÁO CÁO KIỂM THỬ</a:t>
            </a:r>
          </a:p>
          <a:p>
            <a:pPr algn="ctr" marL="0" indent="0" lvl="0">
              <a:lnSpc>
                <a:spcPts val="1707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9633" y="-792358"/>
            <a:ext cx="4036665" cy="403666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20572" y="6554881"/>
            <a:ext cx="11758333" cy="11758333"/>
          </a:xfrm>
          <a:custGeom>
            <a:avLst/>
            <a:gdLst/>
            <a:ahLst/>
            <a:cxnLst/>
            <a:rect r="r" b="b" t="t" l="l"/>
            <a:pathLst>
              <a:path h="11758333" w="11758333">
                <a:moveTo>
                  <a:pt x="0" y="0"/>
                </a:moveTo>
                <a:lnTo>
                  <a:pt x="11758333" y="0"/>
                </a:lnTo>
                <a:lnTo>
                  <a:pt x="11758333" y="11758333"/>
                </a:lnTo>
                <a:lnTo>
                  <a:pt x="0" y="11758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614077" y="1786698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614077" y="3244308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7970" y="904875"/>
            <a:ext cx="17872059" cy="219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4</a:t>
            </a:r>
            <a:r>
              <a:rPr lang="en-US" sz="62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. Tìm hiểu công cụ tạo báo cáo kiểm thử</a:t>
            </a:r>
          </a:p>
          <a:p>
            <a:pPr algn="ctr">
              <a:lnSpc>
                <a:spcPts val="881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00718" y="2479866"/>
            <a:ext cx="15978188" cy="692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- Công cụ tích hợp trong TestCollab, Zephyr:</a:t>
            </a:r>
          </a:p>
          <a:p>
            <a:pPr algn="just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Cung cấp báo cáo tiến trình test execution, tỷ lệ pass/fail.</a:t>
            </a:r>
          </a:p>
          <a:p>
            <a:pPr algn="just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- Các mẫu báo cáo phổ biến:</a:t>
            </a:r>
          </a:p>
          <a:p>
            <a:pPr algn="just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Test Summary Report: Tổng kết tình trạng kiểm thử.</a:t>
            </a:r>
          </a:p>
          <a:p>
            <a:pPr algn="just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Test Incident Report: Thông tin chi tiết về sự cố trong kiểm thử.</a:t>
            </a:r>
          </a:p>
          <a:p>
            <a:pPr algn="just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- Các chỉ số cần có trong báo cáo:</a:t>
            </a:r>
          </a:p>
          <a:p>
            <a:pPr algn="just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Tỷ lệ Pass/Fail.</a:t>
            </a:r>
          </a:p>
          <a:p>
            <a:pPr algn="just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Defect Density (mật độ lỗi).</a:t>
            </a:r>
          </a:p>
          <a:p>
            <a:pPr algn="just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Test Coverage (phần trăm đã kiểm thử so với toàn bộ hệ thống).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98220" y="-5243202"/>
            <a:ext cx="10086047" cy="10086047"/>
          </a:xfrm>
          <a:custGeom>
            <a:avLst/>
            <a:gdLst/>
            <a:ahLst/>
            <a:cxnLst/>
            <a:rect r="r" b="b" t="t" l="l"/>
            <a:pathLst>
              <a:path h="10086047" w="10086047">
                <a:moveTo>
                  <a:pt x="0" y="0"/>
                </a:moveTo>
                <a:lnTo>
                  <a:pt x="10086047" y="0"/>
                </a:lnTo>
                <a:lnTo>
                  <a:pt x="10086047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1544" y="-1128764"/>
            <a:ext cx="4314927" cy="43149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610446" y="8762231"/>
            <a:ext cx="4314927" cy="431492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023475" y="-702221"/>
            <a:ext cx="3461843" cy="346184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084613" y="9258300"/>
            <a:ext cx="3461843" cy="346184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4014324" y="6871514"/>
            <a:ext cx="10086047" cy="10086047"/>
          </a:xfrm>
          <a:custGeom>
            <a:avLst/>
            <a:gdLst/>
            <a:ahLst/>
            <a:cxnLst/>
            <a:rect r="r" b="b" t="t" l="l"/>
            <a:pathLst>
              <a:path h="10086047" w="10086047">
                <a:moveTo>
                  <a:pt x="0" y="0"/>
                </a:moveTo>
                <a:lnTo>
                  <a:pt x="10086048" y="0"/>
                </a:lnTo>
                <a:lnTo>
                  <a:pt x="10086048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341367" y="3658019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341367" y="5115628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115107" y="3043289"/>
            <a:ext cx="13411264" cy="518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b="true" sz="8199" spc="1229">
                <a:solidFill>
                  <a:srgbClr val="54604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5.CÀI ĐẶT VÀ THỬ NGHIỆM CÔNG CỤ</a:t>
            </a:r>
          </a:p>
          <a:p>
            <a:pPr algn="ctr" marL="0" indent="0" lvl="0">
              <a:lnSpc>
                <a:spcPts val="1707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61274" y="3391906"/>
            <a:ext cx="13671260" cy="6374225"/>
          </a:xfrm>
          <a:custGeom>
            <a:avLst/>
            <a:gdLst/>
            <a:ahLst/>
            <a:cxnLst/>
            <a:rect r="r" b="b" t="t" l="l"/>
            <a:pathLst>
              <a:path h="6374225" w="13671260">
                <a:moveTo>
                  <a:pt x="0" y="0"/>
                </a:moveTo>
                <a:lnTo>
                  <a:pt x="13671260" y="0"/>
                </a:lnTo>
                <a:lnTo>
                  <a:pt x="13671260" y="6374225"/>
                </a:lnTo>
                <a:lnTo>
                  <a:pt x="0" y="6374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61274" y="547253"/>
            <a:ext cx="13165451" cy="230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6623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Hướng dẫn cài đặt và sử dụng công cụ TestCollab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01127" y="547253"/>
            <a:ext cx="14485746" cy="112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2"/>
              </a:lnSpc>
            </a:pPr>
            <a:r>
              <a:rPr lang="en-US" sz="6623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Bước 1: Đăng nhập vào TestCollab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37370" y="9172575"/>
            <a:ext cx="1035471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Note: chưa có tài khoản thì đăng ký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154818" y="2149002"/>
            <a:ext cx="14232055" cy="6635696"/>
          </a:xfrm>
          <a:custGeom>
            <a:avLst/>
            <a:gdLst/>
            <a:ahLst/>
            <a:cxnLst/>
            <a:rect r="r" b="b" t="t" l="l"/>
            <a:pathLst>
              <a:path h="6635696" w="14232055">
                <a:moveTo>
                  <a:pt x="0" y="0"/>
                </a:moveTo>
                <a:lnTo>
                  <a:pt x="14232055" y="0"/>
                </a:lnTo>
                <a:lnTo>
                  <a:pt x="14232055" y="6635696"/>
                </a:lnTo>
                <a:lnTo>
                  <a:pt x="0" y="6635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256" y="2748583"/>
            <a:ext cx="15765488" cy="7229346"/>
          </a:xfrm>
          <a:custGeom>
            <a:avLst/>
            <a:gdLst/>
            <a:ahLst/>
            <a:cxnLst/>
            <a:rect r="r" b="b" t="t" l="l"/>
            <a:pathLst>
              <a:path h="7229346" w="15765488">
                <a:moveTo>
                  <a:pt x="0" y="0"/>
                </a:moveTo>
                <a:lnTo>
                  <a:pt x="15765488" y="0"/>
                </a:lnTo>
                <a:lnTo>
                  <a:pt x="15765488" y="7229346"/>
                </a:lnTo>
                <a:lnTo>
                  <a:pt x="0" y="7229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6" r="0" b="-5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566303"/>
            <a:ext cx="18288000" cy="2049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2"/>
              </a:lnSpc>
            </a:pPr>
            <a:r>
              <a:rPr lang="en-US" sz="5923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Bước 2: Sau khi đăng nhập xong vào mục projects để tạo  project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2907" y="1887647"/>
            <a:ext cx="16356393" cy="7585277"/>
          </a:xfrm>
          <a:custGeom>
            <a:avLst/>
            <a:gdLst/>
            <a:ahLst/>
            <a:cxnLst/>
            <a:rect r="r" b="b" t="t" l="l"/>
            <a:pathLst>
              <a:path h="7585277" w="16356393">
                <a:moveTo>
                  <a:pt x="0" y="0"/>
                </a:moveTo>
                <a:lnTo>
                  <a:pt x="16356393" y="0"/>
                </a:lnTo>
                <a:lnTo>
                  <a:pt x="16356393" y="7585277"/>
                </a:lnTo>
                <a:lnTo>
                  <a:pt x="0" y="7585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7165" y="585353"/>
            <a:ext cx="17453670" cy="78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2"/>
              </a:lnSpc>
            </a:pPr>
            <a:r>
              <a:rPr lang="en-US" sz="4623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Tiếp theo là add 1 project vào và sau đó nhấn create 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31910" y="-2958386"/>
            <a:ext cx="6524742" cy="6524742"/>
          </a:xfrm>
          <a:custGeom>
            <a:avLst/>
            <a:gdLst/>
            <a:ahLst/>
            <a:cxnLst/>
            <a:rect r="r" b="b" t="t" l="l"/>
            <a:pathLst>
              <a:path h="6524742" w="6524742">
                <a:moveTo>
                  <a:pt x="0" y="0"/>
                </a:moveTo>
                <a:lnTo>
                  <a:pt x="6524742" y="0"/>
                </a:lnTo>
                <a:lnTo>
                  <a:pt x="6524742" y="6524742"/>
                </a:lnTo>
                <a:lnTo>
                  <a:pt x="0" y="652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36207" y="6147029"/>
            <a:ext cx="6524742" cy="6524742"/>
          </a:xfrm>
          <a:custGeom>
            <a:avLst/>
            <a:gdLst/>
            <a:ahLst/>
            <a:cxnLst/>
            <a:rect r="r" b="b" t="t" l="l"/>
            <a:pathLst>
              <a:path h="6524742" w="6524742">
                <a:moveTo>
                  <a:pt x="0" y="0"/>
                </a:moveTo>
                <a:lnTo>
                  <a:pt x="6524742" y="0"/>
                </a:lnTo>
                <a:lnTo>
                  <a:pt x="6524742" y="6524743"/>
                </a:lnTo>
                <a:lnTo>
                  <a:pt x="0" y="6524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614077" y="1786698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614077" y="3244308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916759" y="4910930"/>
            <a:ext cx="8919562" cy="8919562"/>
          </a:xfrm>
          <a:custGeom>
            <a:avLst/>
            <a:gdLst/>
            <a:ahLst/>
            <a:cxnLst/>
            <a:rect r="r" b="b" t="t" l="l"/>
            <a:pathLst>
              <a:path h="8919562" w="8919562">
                <a:moveTo>
                  <a:pt x="0" y="0"/>
                </a:moveTo>
                <a:lnTo>
                  <a:pt x="8919563" y="0"/>
                </a:lnTo>
                <a:lnTo>
                  <a:pt x="8919563" y="8919562"/>
                </a:lnTo>
                <a:lnTo>
                  <a:pt x="0" y="8919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03562" y="1430960"/>
            <a:ext cx="12480875" cy="1849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19"/>
              </a:lnSpc>
              <a:spcBef>
                <a:spcPct val="0"/>
              </a:spcBef>
            </a:pPr>
            <a:r>
              <a:rPr lang="en-US" sz="107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Thành viên nhóm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851504"/>
            <a:ext cx="16230600" cy="435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Lê Tấn Phú - 2001223685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Trần Gia Huy - 2001221635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Trương Tấn Hưng - 2001221796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Nguyễn Huyện Anh Khang - 2001222025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91951"/>
            <a:ext cx="16230600" cy="7526941"/>
          </a:xfrm>
          <a:custGeom>
            <a:avLst/>
            <a:gdLst/>
            <a:ahLst/>
            <a:cxnLst/>
            <a:rect r="r" b="b" t="t" l="l"/>
            <a:pathLst>
              <a:path h="7526941" w="16230600">
                <a:moveTo>
                  <a:pt x="0" y="0"/>
                </a:moveTo>
                <a:lnTo>
                  <a:pt x="16230600" y="0"/>
                </a:lnTo>
                <a:lnTo>
                  <a:pt x="16230600" y="7526941"/>
                </a:lnTo>
                <a:lnTo>
                  <a:pt x="0" y="7526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82539"/>
            <a:ext cx="18288000" cy="1606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2"/>
              </a:lnSpc>
            </a:pPr>
            <a:r>
              <a:rPr lang="en-US" sz="4623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Bước 3: Đây là giao diện sau khi tạo xong đầu tiên sẽ vào mục Test Cases add Suite trước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8527" y="1692108"/>
            <a:ext cx="17050946" cy="7950004"/>
          </a:xfrm>
          <a:custGeom>
            <a:avLst/>
            <a:gdLst/>
            <a:ahLst/>
            <a:cxnLst/>
            <a:rect r="r" b="b" t="t" l="l"/>
            <a:pathLst>
              <a:path h="7950004" w="17050946">
                <a:moveTo>
                  <a:pt x="0" y="0"/>
                </a:moveTo>
                <a:lnTo>
                  <a:pt x="17050946" y="0"/>
                </a:lnTo>
                <a:lnTo>
                  <a:pt x="17050946" y="7950004"/>
                </a:lnTo>
                <a:lnTo>
                  <a:pt x="0" y="7950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3437" y="182539"/>
            <a:ext cx="12341126" cy="78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2"/>
              </a:lnSpc>
            </a:pPr>
            <a:r>
              <a:rPr lang="en-US" sz="4623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Bước 4: Điền thông tin Suite rồi Save Suite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0590" y="1789136"/>
            <a:ext cx="16766820" cy="7817530"/>
          </a:xfrm>
          <a:custGeom>
            <a:avLst/>
            <a:gdLst/>
            <a:ahLst/>
            <a:cxnLst/>
            <a:rect r="r" b="b" t="t" l="l"/>
            <a:pathLst>
              <a:path h="7817530" w="16766820">
                <a:moveTo>
                  <a:pt x="0" y="0"/>
                </a:moveTo>
                <a:lnTo>
                  <a:pt x="16766820" y="0"/>
                </a:lnTo>
                <a:lnTo>
                  <a:pt x="16766820" y="7817530"/>
                </a:lnTo>
                <a:lnTo>
                  <a:pt x="0" y="7817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82539"/>
            <a:ext cx="18288000" cy="1606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2"/>
              </a:lnSpc>
            </a:pPr>
            <a:r>
              <a:rPr lang="en-US" sz="4623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Bước 5: vào mục Test Case chọn Add Test Case và điền các mục sau và lưu lại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8163" y="1464292"/>
            <a:ext cx="16671675" cy="7794008"/>
          </a:xfrm>
          <a:custGeom>
            <a:avLst/>
            <a:gdLst/>
            <a:ahLst/>
            <a:cxnLst/>
            <a:rect r="r" b="b" t="t" l="l"/>
            <a:pathLst>
              <a:path h="7794008" w="16671675">
                <a:moveTo>
                  <a:pt x="0" y="0"/>
                </a:moveTo>
                <a:lnTo>
                  <a:pt x="16671674" y="0"/>
                </a:lnTo>
                <a:lnTo>
                  <a:pt x="16671674" y="7794008"/>
                </a:lnTo>
                <a:lnTo>
                  <a:pt x="0" y="7794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6010" y="415511"/>
            <a:ext cx="16175980" cy="78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2"/>
              </a:lnSpc>
            </a:pPr>
            <a:r>
              <a:rPr lang="en-US" sz="4623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Bước 7: sau khi xong thì tạo Test Plan cho các Test Case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65397"/>
            <a:ext cx="16230600" cy="7547229"/>
          </a:xfrm>
          <a:custGeom>
            <a:avLst/>
            <a:gdLst/>
            <a:ahLst/>
            <a:cxnLst/>
            <a:rect r="r" b="b" t="t" l="l"/>
            <a:pathLst>
              <a:path h="7547229" w="16230600">
                <a:moveTo>
                  <a:pt x="0" y="0"/>
                </a:moveTo>
                <a:lnTo>
                  <a:pt x="16230600" y="0"/>
                </a:lnTo>
                <a:lnTo>
                  <a:pt x="16230600" y="7547229"/>
                </a:lnTo>
                <a:lnTo>
                  <a:pt x="0" y="7547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17480" y="415511"/>
            <a:ext cx="7653040" cy="78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2"/>
              </a:lnSpc>
            </a:pPr>
            <a:r>
              <a:rPr lang="en-US" sz="4623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Điền các mục sau rồi next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8772" y="1736259"/>
            <a:ext cx="16490528" cy="7688709"/>
          </a:xfrm>
          <a:custGeom>
            <a:avLst/>
            <a:gdLst/>
            <a:ahLst/>
            <a:cxnLst/>
            <a:rect r="r" b="b" t="t" l="l"/>
            <a:pathLst>
              <a:path h="7688709" w="16490528">
                <a:moveTo>
                  <a:pt x="0" y="0"/>
                </a:moveTo>
                <a:lnTo>
                  <a:pt x="16490528" y="0"/>
                </a:lnTo>
                <a:lnTo>
                  <a:pt x="16490528" y="7688709"/>
                </a:lnTo>
                <a:lnTo>
                  <a:pt x="0" y="7688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8772" y="415511"/>
            <a:ext cx="16750457" cy="78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2"/>
              </a:lnSpc>
            </a:pPr>
            <a:r>
              <a:rPr lang="en-US" sz="4623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Sau khi next tới đây thì chọn người cho các Test Case này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90783"/>
            <a:ext cx="16230600" cy="7567517"/>
          </a:xfrm>
          <a:custGeom>
            <a:avLst/>
            <a:gdLst/>
            <a:ahLst/>
            <a:cxnLst/>
            <a:rect r="r" b="b" t="t" l="l"/>
            <a:pathLst>
              <a:path h="7567517" w="16230600">
                <a:moveTo>
                  <a:pt x="0" y="0"/>
                </a:moveTo>
                <a:lnTo>
                  <a:pt x="16230600" y="0"/>
                </a:lnTo>
                <a:lnTo>
                  <a:pt x="16230600" y="7567517"/>
                </a:lnTo>
                <a:lnTo>
                  <a:pt x="0" y="7567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34978" y="415511"/>
            <a:ext cx="11018044" cy="78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2"/>
              </a:lnSpc>
            </a:pPr>
            <a:r>
              <a:rPr lang="en-US" sz="4623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Bước 8: Đây là giao diện của Test Plan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90783"/>
            <a:ext cx="16230600" cy="7567517"/>
          </a:xfrm>
          <a:custGeom>
            <a:avLst/>
            <a:gdLst/>
            <a:ahLst/>
            <a:cxnLst/>
            <a:rect r="r" b="b" t="t" l="l"/>
            <a:pathLst>
              <a:path h="7567517" w="16230600">
                <a:moveTo>
                  <a:pt x="0" y="0"/>
                </a:moveTo>
                <a:lnTo>
                  <a:pt x="16230600" y="0"/>
                </a:lnTo>
                <a:lnTo>
                  <a:pt x="16230600" y="7567517"/>
                </a:lnTo>
                <a:lnTo>
                  <a:pt x="0" y="7567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34978" y="415511"/>
            <a:ext cx="11018044" cy="78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2"/>
              </a:lnSpc>
            </a:pPr>
            <a:r>
              <a:rPr lang="en-US" sz="4623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Bước 8: Đây là giao diện của Test Plan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0542" y="1677982"/>
            <a:ext cx="16666916" cy="7812617"/>
          </a:xfrm>
          <a:custGeom>
            <a:avLst/>
            <a:gdLst/>
            <a:ahLst/>
            <a:cxnLst/>
            <a:rect r="r" b="b" t="t" l="l"/>
            <a:pathLst>
              <a:path h="7812617" w="16666916">
                <a:moveTo>
                  <a:pt x="0" y="0"/>
                </a:moveTo>
                <a:lnTo>
                  <a:pt x="16666916" y="0"/>
                </a:lnTo>
                <a:lnTo>
                  <a:pt x="16666916" y="7812616"/>
                </a:lnTo>
                <a:lnTo>
                  <a:pt x="0" y="7812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44429" y="415511"/>
            <a:ext cx="9799141" cy="78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2"/>
              </a:lnSpc>
            </a:pPr>
            <a:r>
              <a:rPr lang="en-US" sz="4623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Tiếp đến sẽ là chạy các Test Cases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5872" y="1640009"/>
            <a:ext cx="17025975" cy="7895796"/>
          </a:xfrm>
          <a:custGeom>
            <a:avLst/>
            <a:gdLst/>
            <a:ahLst/>
            <a:cxnLst/>
            <a:rect r="r" b="b" t="t" l="l"/>
            <a:pathLst>
              <a:path h="7895796" w="17025975">
                <a:moveTo>
                  <a:pt x="0" y="0"/>
                </a:moveTo>
                <a:lnTo>
                  <a:pt x="17025975" y="0"/>
                </a:lnTo>
                <a:lnTo>
                  <a:pt x="17025975" y="7895796"/>
                </a:lnTo>
                <a:lnTo>
                  <a:pt x="0" y="7895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18820" y="415511"/>
            <a:ext cx="7650361" cy="78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2"/>
              </a:lnSpc>
            </a:pPr>
            <a:r>
              <a:rPr lang="en-US" sz="4623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Chọn kết quả cho các Step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84838" y="-1442795"/>
            <a:ext cx="1912769" cy="1912769"/>
          </a:xfrm>
          <a:custGeom>
            <a:avLst/>
            <a:gdLst/>
            <a:ahLst/>
            <a:cxnLst/>
            <a:rect r="r" b="b" t="t" l="l"/>
            <a:pathLst>
              <a:path h="1912769" w="1912769">
                <a:moveTo>
                  <a:pt x="0" y="0"/>
                </a:moveTo>
                <a:lnTo>
                  <a:pt x="1912769" y="0"/>
                </a:lnTo>
                <a:lnTo>
                  <a:pt x="1912769" y="1912769"/>
                </a:lnTo>
                <a:lnTo>
                  <a:pt x="0" y="1912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58676" y="419641"/>
            <a:ext cx="2812387" cy="281238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943536" y="7707538"/>
            <a:ext cx="6524742" cy="6524742"/>
          </a:xfrm>
          <a:custGeom>
            <a:avLst/>
            <a:gdLst/>
            <a:ahLst/>
            <a:cxnLst/>
            <a:rect r="r" b="b" t="t" l="l"/>
            <a:pathLst>
              <a:path h="6524742" w="6524742">
                <a:moveTo>
                  <a:pt x="0" y="0"/>
                </a:moveTo>
                <a:lnTo>
                  <a:pt x="6524742" y="0"/>
                </a:lnTo>
                <a:lnTo>
                  <a:pt x="6524742" y="6524742"/>
                </a:lnTo>
                <a:lnTo>
                  <a:pt x="0" y="65247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64845" y="-4603289"/>
            <a:ext cx="7436699" cy="7436699"/>
          </a:xfrm>
          <a:custGeom>
            <a:avLst/>
            <a:gdLst/>
            <a:ahLst/>
            <a:cxnLst/>
            <a:rect r="r" b="b" t="t" l="l"/>
            <a:pathLst>
              <a:path h="7436699" w="7436699">
                <a:moveTo>
                  <a:pt x="0" y="0"/>
                </a:moveTo>
                <a:lnTo>
                  <a:pt x="7436699" y="0"/>
                </a:lnTo>
                <a:lnTo>
                  <a:pt x="7436699" y="7436699"/>
                </a:lnTo>
                <a:lnTo>
                  <a:pt x="0" y="7436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84533" y="7141159"/>
            <a:ext cx="1016189" cy="1016189"/>
          </a:xfrm>
          <a:custGeom>
            <a:avLst/>
            <a:gdLst/>
            <a:ahLst/>
            <a:cxnLst/>
            <a:rect r="r" b="b" t="t" l="l"/>
            <a:pathLst>
              <a:path h="1016189" w="1016189">
                <a:moveTo>
                  <a:pt x="0" y="0"/>
                </a:moveTo>
                <a:lnTo>
                  <a:pt x="1016190" y="0"/>
                </a:lnTo>
                <a:lnTo>
                  <a:pt x="1016190" y="1016190"/>
                </a:lnTo>
                <a:lnTo>
                  <a:pt x="0" y="1016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984533" y="8242111"/>
            <a:ext cx="1016189" cy="1016189"/>
          </a:xfrm>
          <a:custGeom>
            <a:avLst/>
            <a:gdLst/>
            <a:ahLst/>
            <a:cxnLst/>
            <a:rect r="r" b="b" t="t" l="l"/>
            <a:pathLst>
              <a:path h="1016189" w="1016189">
                <a:moveTo>
                  <a:pt x="0" y="0"/>
                </a:moveTo>
                <a:lnTo>
                  <a:pt x="1016190" y="0"/>
                </a:lnTo>
                <a:lnTo>
                  <a:pt x="1016190" y="1016189"/>
                </a:lnTo>
                <a:lnTo>
                  <a:pt x="0" y="1016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66775"/>
            <a:ext cx="5337423" cy="1524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Nội dung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344014"/>
            <a:ext cx="15501359" cy="755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1. Giới thiệu tổng quan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2. Tìm hiểu công cụ quản lý dự án kiểm thử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3. Tìm hiểu công cụ quản lý bugs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4. Tìm hiểu công cụ tạo báo cáo kiểm thử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5.Cài đặt và thử nghiệm công cụ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6.Kết luận 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7942" y="1640969"/>
            <a:ext cx="16381358" cy="7617331"/>
          </a:xfrm>
          <a:custGeom>
            <a:avLst/>
            <a:gdLst/>
            <a:ahLst/>
            <a:cxnLst/>
            <a:rect r="r" b="b" t="t" l="l"/>
            <a:pathLst>
              <a:path h="7617331" w="16381358">
                <a:moveTo>
                  <a:pt x="0" y="0"/>
                </a:moveTo>
                <a:lnTo>
                  <a:pt x="16381358" y="0"/>
                </a:lnTo>
                <a:lnTo>
                  <a:pt x="16381358" y="7617331"/>
                </a:lnTo>
                <a:lnTo>
                  <a:pt x="0" y="761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80744" y="415511"/>
            <a:ext cx="8526512" cy="78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2"/>
              </a:lnSpc>
            </a:pPr>
            <a:r>
              <a:rPr lang="en-US" sz="4623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Sau khi Test Case thành công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12797"/>
            <a:ext cx="16910526" cy="7821118"/>
          </a:xfrm>
          <a:custGeom>
            <a:avLst/>
            <a:gdLst/>
            <a:ahLst/>
            <a:cxnLst/>
            <a:rect r="r" b="b" t="t" l="l"/>
            <a:pathLst>
              <a:path h="7821118" w="16910526">
                <a:moveTo>
                  <a:pt x="0" y="0"/>
                </a:moveTo>
                <a:lnTo>
                  <a:pt x="16910526" y="0"/>
                </a:lnTo>
                <a:lnTo>
                  <a:pt x="16910526" y="7821119"/>
                </a:lnTo>
                <a:lnTo>
                  <a:pt x="0" y="7821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66096" y="415511"/>
            <a:ext cx="10755809" cy="78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2"/>
              </a:lnSpc>
            </a:pPr>
            <a:r>
              <a:rPr lang="en-US" sz="4623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Đây là giao diện khi xong 1 Test Case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8578" y="2102455"/>
            <a:ext cx="16810843" cy="7796029"/>
          </a:xfrm>
          <a:custGeom>
            <a:avLst/>
            <a:gdLst/>
            <a:ahLst/>
            <a:cxnLst/>
            <a:rect r="r" b="b" t="t" l="l"/>
            <a:pathLst>
              <a:path h="7796029" w="16810843">
                <a:moveTo>
                  <a:pt x="0" y="0"/>
                </a:moveTo>
                <a:lnTo>
                  <a:pt x="16810844" y="0"/>
                </a:lnTo>
                <a:lnTo>
                  <a:pt x="16810844" y="7796028"/>
                </a:lnTo>
                <a:lnTo>
                  <a:pt x="0" y="7796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25036"/>
            <a:ext cx="18288000" cy="1490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2"/>
              </a:lnSpc>
            </a:pPr>
            <a:r>
              <a:rPr lang="en-US" sz="4323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Ngoài ra còn có thể thêm thành viên và các chức năng khác nhưng phải nâng cấp phiên bản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2901342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8" y="0"/>
                </a:lnTo>
                <a:lnTo>
                  <a:pt x="113012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94832" y="618416"/>
            <a:ext cx="11898335" cy="183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Hướng dẫn cài đặt và sử dụng công cụ Zephyr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11525" y="3969820"/>
            <a:ext cx="11301259" cy="5594123"/>
          </a:xfrm>
          <a:custGeom>
            <a:avLst/>
            <a:gdLst/>
            <a:ahLst/>
            <a:cxnLst/>
            <a:rect r="r" b="b" t="t" l="l"/>
            <a:pathLst>
              <a:path h="5594123" w="11301259">
                <a:moveTo>
                  <a:pt x="0" y="0"/>
                </a:moveTo>
                <a:lnTo>
                  <a:pt x="11301259" y="0"/>
                </a:lnTo>
                <a:lnTo>
                  <a:pt x="11301259" y="5594123"/>
                </a:lnTo>
                <a:lnTo>
                  <a:pt x="0" y="5594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29679" y="125730"/>
            <a:ext cx="11664951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Bước 1: Tạo tài khoản atlassian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21397" y="1644549"/>
            <a:ext cx="15245206" cy="162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Truy cập đường link https://www.atlassian.com/ để tiến hành tạo tài khoản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05200" y="2884355"/>
            <a:ext cx="13477601" cy="6604024"/>
          </a:xfrm>
          <a:custGeom>
            <a:avLst/>
            <a:gdLst/>
            <a:ahLst/>
            <a:cxnLst/>
            <a:rect r="r" b="b" t="t" l="l"/>
            <a:pathLst>
              <a:path h="6604024" w="13477601">
                <a:moveTo>
                  <a:pt x="0" y="0"/>
                </a:moveTo>
                <a:lnTo>
                  <a:pt x="13477600" y="0"/>
                </a:lnTo>
                <a:lnTo>
                  <a:pt x="13477600" y="6604024"/>
                </a:lnTo>
                <a:lnTo>
                  <a:pt x="0" y="6604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4009" y="681904"/>
            <a:ext cx="16625291" cy="177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175"/>
              </a:lnSpc>
              <a:spcBef>
                <a:spcPct val="0"/>
              </a:spcBef>
            </a:pPr>
            <a:r>
              <a:rPr lang="en-US" sz="5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Sau khi tạo tài khoản, bấm vào Get Started để tiến hành tạo site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5457" y="2481188"/>
            <a:ext cx="14431481" cy="6349851"/>
          </a:xfrm>
          <a:custGeom>
            <a:avLst/>
            <a:gdLst/>
            <a:ahLst/>
            <a:cxnLst/>
            <a:rect r="r" b="b" t="t" l="l"/>
            <a:pathLst>
              <a:path h="6349851" w="14431481">
                <a:moveTo>
                  <a:pt x="0" y="0"/>
                </a:moveTo>
                <a:lnTo>
                  <a:pt x="14431481" y="0"/>
                </a:lnTo>
                <a:lnTo>
                  <a:pt x="14431481" y="6349851"/>
                </a:lnTo>
                <a:lnTo>
                  <a:pt x="0" y="6349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2709" y="1196380"/>
            <a:ext cx="16625291" cy="86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175"/>
              </a:lnSpc>
              <a:spcBef>
                <a:spcPct val="0"/>
              </a:spcBef>
            </a:pPr>
            <a:r>
              <a:rPr lang="en-US" sz="5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Thực hiện tạo site (nhập tên mà mình yêu thích)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7084" y="1416045"/>
            <a:ext cx="15973832" cy="8026851"/>
          </a:xfrm>
          <a:custGeom>
            <a:avLst/>
            <a:gdLst/>
            <a:ahLst/>
            <a:cxnLst/>
            <a:rect r="r" b="b" t="t" l="l"/>
            <a:pathLst>
              <a:path h="8026851" w="15973832">
                <a:moveTo>
                  <a:pt x="0" y="0"/>
                </a:moveTo>
                <a:lnTo>
                  <a:pt x="15973832" y="0"/>
                </a:lnTo>
                <a:lnTo>
                  <a:pt x="15973832" y="8026850"/>
                </a:lnTo>
                <a:lnTo>
                  <a:pt x="0" y="8026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60270" y="546105"/>
            <a:ext cx="8967461" cy="86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175"/>
              </a:lnSpc>
              <a:spcBef>
                <a:spcPct val="0"/>
              </a:spcBef>
            </a:pPr>
            <a:r>
              <a:rPr lang="en-US" sz="5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Giao diện chính của công cụ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67156" y="2895025"/>
            <a:ext cx="14153687" cy="6581464"/>
          </a:xfrm>
          <a:custGeom>
            <a:avLst/>
            <a:gdLst/>
            <a:ahLst/>
            <a:cxnLst/>
            <a:rect r="r" b="b" t="t" l="l"/>
            <a:pathLst>
              <a:path h="6581464" w="14153687">
                <a:moveTo>
                  <a:pt x="0" y="0"/>
                </a:moveTo>
                <a:lnTo>
                  <a:pt x="14153688" y="0"/>
                </a:lnTo>
                <a:lnTo>
                  <a:pt x="14153688" y="6581464"/>
                </a:lnTo>
                <a:lnTo>
                  <a:pt x="0" y="658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10929" y="129354"/>
            <a:ext cx="6902450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Bước 2: Tải zephyr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25303" y="1481080"/>
            <a:ext cx="11793956" cy="86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175"/>
              </a:lnSpc>
              <a:spcBef>
                <a:spcPct val="0"/>
              </a:spcBef>
            </a:pPr>
            <a:r>
              <a:rPr lang="en-US" sz="5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Bấm vào app → Explore more app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2300" y="2886899"/>
            <a:ext cx="13363400" cy="6147164"/>
          </a:xfrm>
          <a:custGeom>
            <a:avLst/>
            <a:gdLst/>
            <a:ahLst/>
            <a:cxnLst/>
            <a:rect r="r" b="b" t="t" l="l"/>
            <a:pathLst>
              <a:path h="6147164" w="13363400">
                <a:moveTo>
                  <a:pt x="0" y="0"/>
                </a:moveTo>
                <a:lnTo>
                  <a:pt x="13363400" y="0"/>
                </a:lnTo>
                <a:lnTo>
                  <a:pt x="13363400" y="6147164"/>
                </a:lnTo>
                <a:lnTo>
                  <a:pt x="0" y="6147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0336" y="488063"/>
            <a:ext cx="16198964" cy="177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5"/>
              </a:lnSpc>
              <a:spcBef>
                <a:spcPct val="0"/>
              </a:spcBef>
            </a:pPr>
            <a:r>
              <a:rPr lang="en-US" sz="5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Nhập keyword “zephyr”. Ta sẽ thấy các phiên bản của công cụ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98220" y="-5243202"/>
            <a:ext cx="10086047" cy="10086047"/>
          </a:xfrm>
          <a:custGeom>
            <a:avLst/>
            <a:gdLst/>
            <a:ahLst/>
            <a:cxnLst/>
            <a:rect r="r" b="b" t="t" l="l"/>
            <a:pathLst>
              <a:path h="10086047" w="10086047">
                <a:moveTo>
                  <a:pt x="0" y="0"/>
                </a:moveTo>
                <a:lnTo>
                  <a:pt x="10086047" y="0"/>
                </a:lnTo>
                <a:lnTo>
                  <a:pt x="10086047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1544" y="-1128764"/>
            <a:ext cx="4314927" cy="43149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610446" y="8762231"/>
            <a:ext cx="4314927" cy="431492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023475" y="-702221"/>
            <a:ext cx="3461843" cy="346184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084613" y="9258300"/>
            <a:ext cx="3461843" cy="346184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4014324" y="6871514"/>
            <a:ext cx="10086047" cy="10086047"/>
          </a:xfrm>
          <a:custGeom>
            <a:avLst/>
            <a:gdLst/>
            <a:ahLst/>
            <a:cxnLst/>
            <a:rect r="r" b="b" t="t" l="l"/>
            <a:pathLst>
              <a:path h="10086047" w="10086047">
                <a:moveTo>
                  <a:pt x="0" y="0"/>
                </a:moveTo>
                <a:lnTo>
                  <a:pt x="10086048" y="0"/>
                </a:lnTo>
                <a:lnTo>
                  <a:pt x="10086048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341367" y="3658019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341367" y="5115628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163478" y="2643654"/>
            <a:ext cx="13411264" cy="450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798"/>
              </a:lnSpc>
              <a:spcBef>
                <a:spcPct val="0"/>
              </a:spcBef>
            </a:pPr>
            <a:r>
              <a:rPr lang="en-US" b="true" sz="11999" spc="1799">
                <a:solidFill>
                  <a:srgbClr val="54604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1.GIỚI THIỆU TỔNG QUAN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75919" y="3102936"/>
            <a:ext cx="14167157" cy="6516892"/>
          </a:xfrm>
          <a:custGeom>
            <a:avLst/>
            <a:gdLst/>
            <a:ahLst/>
            <a:cxnLst/>
            <a:rect r="r" b="b" t="t" l="l"/>
            <a:pathLst>
              <a:path h="6516892" w="14167157">
                <a:moveTo>
                  <a:pt x="0" y="0"/>
                </a:moveTo>
                <a:lnTo>
                  <a:pt x="14167157" y="0"/>
                </a:lnTo>
                <a:lnTo>
                  <a:pt x="14167157" y="6516892"/>
                </a:lnTo>
                <a:lnTo>
                  <a:pt x="0" y="651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0336" y="1211120"/>
            <a:ext cx="16198964" cy="86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5"/>
              </a:lnSpc>
              <a:spcBef>
                <a:spcPct val="0"/>
              </a:spcBef>
            </a:pPr>
            <a:r>
              <a:rPr lang="en-US" sz="5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Chọn phiên bản đầu tiên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4373" y="2409721"/>
            <a:ext cx="15434927" cy="7177241"/>
          </a:xfrm>
          <a:custGeom>
            <a:avLst/>
            <a:gdLst/>
            <a:ahLst/>
            <a:cxnLst/>
            <a:rect r="r" b="b" t="t" l="l"/>
            <a:pathLst>
              <a:path h="7177241" w="15434927">
                <a:moveTo>
                  <a:pt x="0" y="0"/>
                </a:moveTo>
                <a:lnTo>
                  <a:pt x="15434927" y="0"/>
                </a:lnTo>
                <a:lnTo>
                  <a:pt x="15434927" y="7177241"/>
                </a:lnTo>
                <a:lnTo>
                  <a:pt x="0" y="7177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16198964" cy="86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5"/>
              </a:lnSpc>
              <a:spcBef>
                <a:spcPct val="0"/>
              </a:spcBef>
            </a:pPr>
            <a:r>
              <a:rPr lang="en-US" sz="5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Bấm “Start free trial ”Tiến hành tải zephyr về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6513" y="2379602"/>
            <a:ext cx="15852787" cy="7391362"/>
          </a:xfrm>
          <a:custGeom>
            <a:avLst/>
            <a:gdLst/>
            <a:ahLst/>
            <a:cxnLst/>
            <a:rect r="r" b="b" t="t" l="l"/>
            <a:pathLst>
              <a:path h="7391362" w="15852787">
                <a:moveTo>
                  <a:pt x="0" y="0"/>
                </a:moveTo>
                <a:lnTo>
                  <a:pt x="15852787" y="0"/>
                </a:lnTo>
                <a:lnTo>
                  <a:pt x="15852787" y="7391362"/>
                </a:lnTo>
                <a:lnTo>
                  <a:pt x="0" y="739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61587" y="308992"/>
            <a:ext cx="11564826" cy="177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5"/>
              </a:lnSpc>
              <a:spcBef>
                <a:spcPct val="0"/>
              </a:spcBef>
            </a:pPr>
            <a:r>
              <a:rPr lang="en-US" sz="5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Sau khi tải thành công thì zephyr sẽ hiện giống như hình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728" y="2678126"/>
            <a:ext cx="15323449" cy="6953015"/>
          </a:xfrm>
          <a:custGeom>
            <a:avLst/>
            <a:gdLst/>
            <a:ahLst/>
            <a:cxnLst/>
            <a:rect r="r" b="b" t="t" l="l"/>
            <a:pathLst>
              <a:path h="6953015" w="15323449">
                <a:moveTo>
                  <a:pt x="0" y="0"/>
                </a:moveTo>
                <a:lnTo>
                  <a:pt x="15323449" y="0"/>
                </a:lnTo>
                <a:lnTo>
                  <a:pt x="15323449" y="6953015"/>
                </a:lnTo>
                <a:lnTo>
                  <a:pt x="0" y="695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45829" y="129354"/>
            <a:ext cx="7232650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Bước 3: Tạo 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95144" y="1473061"/>
            <a:ext cx="13897713" cy="86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5"/>
              </a:lnSpc>
              <a:spcBef>
                <a:spcPct val="0"/>
              </a:spcBef>
            </a:pPr>
            <a:r>
              <a:rPr lang="en-US" sz="5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Vào mục Projects → chọn create project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71167" y="2908189"/>
            <a:ext cx="14545666" cy="6600096"/>
          </a:xfrm>
          <a:custGeom>
            <a:avLst/>
            <a:gdLst/>
            <a:ahLst/>
            <a:cxnLst/>
            <a:rect r="r" b="b" t="t" l="l"/>
            <a:pathLst>
              <a:path h="6600096" w="14545666">
                <a:moveTo>
                  <a:pt x="0" y="0"/>
                </a:moveTo>
                <a:lnTo>
                  <a:pt x="14545666" y="0"/>
                </a:lnTo>
                <a:lnTo>
                  <a:pt x="14545666" y="6600096"/>
                </a:lnTo>
                <a:lnTo>
                  <a:pt x="0" y="6600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95144" y="1262112"/>
            <a:ext cx="13897713" cy="86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5"/>
              </a:lnSpc>
              <a:spcBef>
                <a:spcPct val="0"/>
              </a:spcBef>
            </a:pPr>
            <a:r>
              <a:rPr lang="en-US" sz="5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Tiến hành đặt tên cho project 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2545" y="2537147"/>
            <a:ext cx="15382910" cy="7095367"/>
          </a:xfrm>
          <a:custGeom>
            <a:avLst/>
            <a:gdLst/>
            <a:ahLst/>
            <a:cxnLst/>
            <a:rect r="r" b="b" t="t" l="l"/>
            <a:pathLst>
              <a:path h="7095367" w="15382910">
                <a:moveTo>
                  <a:pt x="0" y="0"/>
                </a:moveTo>
                <a:lnTo>
                  <a:pt x="15382910" y="0"/>
                </a:lnTo>
                <a:lnTo>
                  <a:pt x="15382910" y="7095367"/>
                </a:lnTo>
                <a:lnTo>
                  <a:pt x="0" y="7095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1039" y="473323"/>
            <a:ext cx="13897713" cy="177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5"/>
              </a:lnSpc>
              <a:spcBef>
                <a:spcPct val="0"/>
              </a:spcBef>
            </a:pPr>
            <a:r>
              <a:rPr lang="en-US" sz="5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Sau khi tạo xong project → Bấm vào biểu tượng zephyr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3188" y="2266205"/>
            <a:ext cx="15241624" cy="6992095"/>
          </a:xfrm>
          <a:custGeom>
            <a:avLst/>
            <a:gdLst/>
            <a:ahLst/>
            <a:cxnLst/>
            <a:rect r="r" b="b" t="t" l="l"/>
            <a:pathLst>
              <a:path h="6992095" w="15241624">
                <a:moveTo>
                  <a:pt x="0" y="0"/>
                </a:moveTo>
                <a:lnTo>
                  <a:pt x="15241624" y="0"/>
                </a:lnTo>
                <a:lnTo>
                  <a:pt x="15241624" y="6992095"/>
                </a:lnTo>
                <a:lnTo>
                  <a:pt x="0" y="6992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84623" y="933450"/>
            <a:ext cx="13897713" cy="86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5"/>
              </a:lnSpc>
              <a:spcBef>
                <a:spcPct val="0"/>
              </a:spcBef>
            </a:pPr>
            <a:r>
              <a:rPr lang="en-US" sz="5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Click here to enable đê tiến hành mở zephyr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129" y="2308078"/>
            <a:ext cx="15265136" cy="7384510"/>
          </a:xfrm>
          <a:custGeom>
            <a:avLst/>
            <a:gdLst/>
            <a:ahLst/>
            <a:cxnLst/>
            <a:rect r="r" b="b" t="t" l="l"/>
            <a:pathLst>
              <a:path h="7384510" w="15265136">
                <a:moveTo>
                  <a:pt x="0" y="0"/>
                </a:moveTo>
                <a:lnTo>
                  <a:pt x="15265137" y="0"/>
                </a:lnTo>
                <a:lnTo>
                  <a:pt x="15265137" y="7384509"/>
                </a:lnTo>
                <a:lnTo>
                  <a:pt x="0" y="7384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84623" y="933450"/>
            <a:ext cx="13897713" cy="86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5"/>
              </a:lnSpc>
              <a:spcBef>
                <a:spcPct val="0"/>
              </a:spcBef>
            </a:pPr>
            <a:r>
              <a:rPr lang="en-US" sz="5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Giao diện sau khi tạo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1438" y="2156034"/>
            <a:ext cx="15027908" cy="7420029"/>
          </a:xfrm>
          <a:custGeom>
            <a:avLst/>
            <a:gdLst/>
            <a:ahLst/>
            <a:cxnLst/>
            <a:rect r="r" b="b" t="t" l="l"/>
            <a:pathLst>
              <a:path h="7420029" w="15027908">
                <a:moveTo>
                  <a:pt x="0" y="0"/>
                </a:moveTo>
                <a:lnTo>
                  <a:pt x="15027908" y="0"/>
                </a:lnTo>
                <a:lnTo>
                  <a:pt x="15027908" y="7420029"/>
                </a:lnTo>
                <a:lnTo>
                  <a:pt x="0" y="7420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16536" y="546105"/>
            <a:ext cx="13897713" cy="86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5"/>
              </a:lnSpc>
              <a:spcBef>
                <a:spcPct val="0"/>
              </a:spcBef>
            </a:pPr>
            <a:r>
              <a:rPr lang="en-US" sz="5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Thực hiện tạo cái testcase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066" y="1187819"/>
            <a:ext cx="15902234" cy="7911361"/>
          </a:xfrm>
          <a:custGeom>
            <a:avLst/>
            <a:gdLst/>
            <a:ahLst/>
            <a:cxnLst/>
            <a:rect r="r" b="b" t="t" l="l"/>
            <a:pathLst>
              <a:path h="7911361" w="15902234">
                <a:moveTo>
                  <a:pt x="0" y="0"/>
                </a:moveTo>
                <a:lnTo>
                  <a:pt x="15902234" y="0"/>
                </a:lnTo>
                <a:lnTo>
                  <a:pt x="15902234" y="7911362"/>
                </a:lnTo>
                <a:lnTo>
                  <a:pt x="0" y="791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9633" y="-792358"/>
            <a:ext cx="4036665" cy="403666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20572" y="6554881"/>
            <a:ext cx="11758333" cy="11758333"/>
          </a:xfrm>
          <a:custGeom>
            <a:avLst/>
            <a:gdLst/>
            <a:ahLst/>
            <a:cxnLst/>
            <a:rect r="r" b="b" t="t" l="l"/>
            <a:pathLst>
              <a:path h="11758333" w="11758333">
                <a:moveTo>
                  <a:pt x="0" y="0"/>
                </a:moveTo>
                <a:lnTo>
                  <a:pt x="11758333" y="0"/>
                </a:lnTo>
                <a:lnTo>
                  <a:pt x="11758333" y="11758333"/>
                </a:lnTo>
                <a:lnTo>
                  <a:pt x="0" y="11758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8455557"/>
            <a:ext cx="1069105" cy="106910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1C38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614077" y="1786698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614077" y="3244308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6978905" y="8116235"/>
            <a:ext cx="635172" cy="1347845"/>
          </a:xfrm>
          <a:custGeom>
            <a:avLst/>
            <a:gdLst/>
            <a:ahLst/>
            <a:cxnLst/>
            <a:rect r="r" b="b" t="t" l="l"/>
            <a:pathLst>
              <a:path h="1347845" w="635172">
                <a:moveTo>
                  <a:pt x="0" y="1347845"/>
                </a:moveTo>
                <a:lnTo>
                  <a:pt x="635172" y="1347845"/>
                </a:lnTo>
                <a:lnTo>
                  <a:pt x="635172" y="0"/>
                </a:lnTo>
                <a:lnTo>
                  <a:pt x="0" y="0"/>
                </a:lnTo>
                <a:lnTo>
                  <a:pt x="0" y="134784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790575"/>
            <a:ext cx="16230600" cy="755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- Vai trò của quản lý dự án kiểm thử trong quy trình phát triển phần mềm: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Quản lý tiến độ kiểm thử.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Phân công nhiệm vụ, tổ chức nhóm kiểm thử.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Theo dõi và báo cáo kết quả kiểm thử.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Giám sát quy trình sửa lỗi, tăng chất lượng sản phẩm.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2479" y="1941501"/>
            <a:ext cx="15605826" cy="2126294"/>
          </a:xfrm>
          <a:custGeom>
            <a:avLst/>
            <a:gdLst/>
            <a:ahLst/>
            <a:cxnLst/>
            <a:rect r="r" b="b" t="t" l="l"/>
            <a:pathLst>
              <a:path h="2126294" w="15605826">
                <a:moveTo>
                  <a:pt x="0" y="0"/>
                </a:moveTo>
                <a:lnTo>
                  <a:pt x="15605826" y="0"/>
                </a:lnTo>
                <a:lnTo>
                  <a:pt x="15605826" y="2126294"/>
                </a:lnTo>
                <a:lnTo>
                  <a:pt x="0" y="2126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4733" y="4591670"/>
            <a:ext cx="15573572" cy="4224331"/>
          </a:xfrm>
          <a:custGeom>
            <a:avLst/>
            <a:gdLst/>
            <a:ahLst/>
            <a:cxnLst/>
            <a:rect r="r" b="b" t="t" l="l"/>
            <a:pathLst>
              <a:path h="4224331" w="15573572">
                <a:moveTo>
                  <a:pt x="0" y="0"/>
                </a:moveTo>
                <a:lnTo>
                  <a:pt x="15573572" y="0"/>
                </a:lnTo>
                <a:lnTo>
                  <a:pt x="15573572" y="4224331"/>
                </a:lnTo>
                <a:lnTo>
                  <a:pt x="0" y="4224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16536" y="546105"/>
            <a:ext cx="13897713" cy="86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5"/>
              </a:lnSpc>
              <a:spcBef>
                <a:spcPct val="0"/>
              </a:spcBef>
            </a:pPr>
            <a:r>
              <a:rPr lang="en-US" sz="5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Tạo test Cycle để add các test case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9074" y="1827465"/>
            <a:ext cx="14363782" cy="2621390"/>
          </a:xfrm>
          <a:custGeom>
            <a:avLst/>
            <a:gdLst/>
            <a:ahLst/>
            <a:cxnLst/>
            <a:rect r="r" b="b" t="t" l="l"/>
            <a:pathLst>
              <a:path h="2621390" w="14363782">
                <a:moveTo>
                  <a:pt x="0" y="0"/>
                </a:moveTo>
                <a:lnTo>
                  <a:pt x="14363782" y="0"/>
                </a:lnTo>
                <a:lnTo>
                  <a:pt x="14363782" y="2621390"/>
                </a:lnTo>
                <a:lnTo>
                  <a:pt x="0" y="2621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60336" y="4858430"/>
            <a:ext cx="11301259" cy="4690022"/>
          </a:xfrm>
          <a:custGeom>
            <a:avLst/>
            <a:gdLst/>
            <a:ahLst/>
            <a:cxnLst/>
            <a:rect r="r" b="b" t="t" l="l"/>
            <a:pathLst>
              <a:path h="4690022" w="11301259">
                <a:moveTo>
                  <a:pt x="0" y="0"/>
                </a:moveTo>
                <a:lnTo>
                  <a:pt x="11301259" y="0"/>
                </a:lnTo>
                <a:lnTo>
                  <a:pt x="11301259" y="4690023"/>
                </a:lnTo>
                <a:lnTo>
                  <a:pt x="0" y="4690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95144" y="546105"/>
            <a:ext cx="13897713" cy="86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5"/>
              </a:lnSpc>
              <a:spcBef>
                <a:spcPct val="0"/>
              </a:spcBef>
            </a:pPr>
            <a:r>
              <a:rPr lang="en-US" sz="5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Thực hiện tạo Test Plan để add test Cycle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93742" y="2780833"/>
            <a:ext cx="14357840" cy="6981500"/>
          </a:xfrm>
          <a:custGeom>
            <a:avLst/>
            <a:gdLst/>
            <a:ahLst/>
            <a:cxnLst/>
            <a:rect r="r" b="b" t="t" l="l"/>
            <a:pathLst>
              <a:path h="6981500" w="14357840">
                <a:moveTo>
                  <a:pt x="0" y="0"/>
                </a:moveTo>
                <a:lnTo>
                  <a:pt x="14357840" y="0"/>
                </a:lnTo>
                <a:lnTo>
                  <a:pt x="14357840" y="6981499"/>
                </a:lnTo>
                <a:lnTo>
                  <a:pt x="0" y="6981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93742" y="424165"/>
            <a:ext cx="14357840" cy="212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5"/>
              </a:lnSpc>
              <a:spcBef>
                <a:spcPct val="0"/>
              </a:spcBef>
            </a:pPr>
            <a:r>
              <a:rPr lang="en-US" sz="40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Phần Reports trong Zephyr cung cấp thông tin tổng quan và chi tiết về quá trình kiểm thử, hỗ trợ đánh giá chất lượng và ra quyết định.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98220" y="-5243202"/>
            <a:ext cx="10086047" cy="10086047"/>
          </a:xfrm>
          <a:custGeom>
            <a:avLst/>
            <a:gdLst/>
            <a:ahLst/>
            <a:cxnLst/>
            <a:rect r="r" b="b" t="t" l="l"/>
            <a:pathLst>
              <a:path h="10086047" w="10086047">
                <a:moveTo>
                  <a:pt x="0" y="0"/>
                </a:moveTo>
                <a:lnTo>
                  <a:pt x="10086047" y="0"/>
                </a:lnTo>
                <a:lnTo>
                  <a:pt x="10086047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1544" y="-1128764"/>
            <a:ext cx="4314927" cy="43149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610446" y="8762231"/>
            <a:ext cx="4314927" cy="431492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023475" y="-702221"/>
            <a:ext cx="3461843" cy="346184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084613" y="9258300"/>
            <a:ext cx="3461843" cy="346184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4014324" y="6871514"/>
            <a:ext cx="10086047" cy="10086047"/>
          </a:xfrm>
          <a:custGeom>
            <a:avLst/>
            <a:gdLst/>
            <a:ahLst/>
            <a:cxnLst/>
            <a:rect r="r" b="b" t="t" l="l"/>
            <a:pathLst>
              <a:path h="10086047" w="10086047">
                <a:moveTo>
                  <a:pt x="0" y="0"/>
                </a:moveTo>
                <a:lnTo>
                  <a:pt x="10086048" y="0"/>
                </a:lnTo>
                <a:lnTo>
                  <a:pt x="10086048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341367" y="3658019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341367" y="5115628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179602" y="3634109"/>
            <a:ext cx="13411264" cy="361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b="true" sz="8199" spc="1229">
                <a:solidFill>
                  <a:srgbClr val="54604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6.KẾT LUẬN</a:t>
            </a:r>
          </a:p>
          <a:p>
            <a:pPr algn="ctr" marL="0" indent="0" lvl="0">
              <a:lnSpc>
                <a:spcPts val="1707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9633" y="-792358"/>
            <a:ext cx="4036665" cy="403666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20572" y="6554881"/>
            <a:ext cx="11758333" cy="11758333"/>
          </a:xfrm>
          <a:custGeom>
            <a:avLst/>
            <a:gdLst/>
            <a:ahLst/>
            <a:cxnLst/>
            <a:rect r="r" b="b" t="t" l="l"/>
            <a:pathLst>
              <a:path h="11758333" w="11758333">
                <a:moveTo>
                  <a:pt x="0" y="0"/>
                </a:moveTo>
                <a:lnTo>
                  <a:pt x="11758333" y="0"/>
                </a:lnTo>
                <a:lnTo>
                  <a:pt x="11758333" y="11758333"/>
                </a:lnTo>
                <a:lnTo>
                  <a:pt x="0" y="11758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614077" y="1786698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872059" y="3357175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028700" y="1028700"/>
          <a:ext cx="16230600" cy="8229600"/>
        </p:xfrm>
        <a:graphic>
          <a:graphicData uri="http://schemas.openxmlformats.org/drawingml/2006/table">
            <a:tbl>
              <a:tblPr/>
              <a:tblGrid>
                <a:gridCol w="2755162"/>
                <a:gridCol w="6565994"/>
                <a:gridCol w="6909444"/>
              </a:tblGrid>
              <a:tr h="12058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Tiêu chí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TestCollab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Zephyr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79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Giao diện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Hiện đại, dễ thao tác, thân thiện với người mới.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Tương đối trực quan nhưng cần làm quen do tích hợp chặt với Jira.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204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Tính năng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 Quản lý test case, test plan.  - Báo cáo linh hoạt. - Hỗ trợ cộng tác real-time.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 Quản lý test case, test cycle. - Hỗ trợ trực tiếp trong Jira. - Tích hợp automation.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79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Tích hợp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Dễ dàng tích hợp với nhiều công cụ bug tracking (Jira, Mantis, Bugzilla,...)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Chủ yếu hoạt động trong hệ sinh thái Atlassian (Jira, Confluence).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79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Chi phí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Linh hoạt, có phiên bản miễn phí giới hạn tính năng.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Có bản Cloud (subscription) và Server, chi phí cao hơn.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79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Phù hợp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Nhóm nhỏ đến trung bình, dự án đa dạng môi trường.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Doanh nghiệp đang sử dụng Jira, dự án Agile/Scrum.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81604" y="4837730"/>
            <a:ext cx="4242524" cy="42425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29082" y="-761528"/>
            <a:ext cx="11810057" cy="1181005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900539" y="7328675"/>
            <a:ext cx="3045740" cy="30457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201618" y="7629754"/>
            <a:ext cx="2443581" cy="244358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462642" y="2660247"/>
            <a:ext cx="13501334" cy="6497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07"/>
              </a:lnSpc>
            </a:pPr>
            <a:r>
              <a:rPr lang="en-US" b="true" sz="21516">
                <a:solidFill>
                  <a:srgbClr val="FEFA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THANK YOU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152443" y="789657"/>
            <a:ext cx="1784738" cy="178473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9947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91277" y="2119199"/>
            <a:ext cx="1371365" cy="137136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-6211891" y="5827219"/>
            <a:ext cx="8919562" cy="8919562"/>
          </a:xfrm>
          <a:custGeom>
            <a:avLst/>
            <a:gdLst/>
            <a:ahLst/>
            <a:cxnLst/>
            <a:rect r="r" b="b" t="t" l="l"/>
            <a:pathLst>
              <a:path h="8919562" w="8919562">
                <a:moveTo>
                  <a:pt x="0" y="0"/>
                </a:moveTo>
                <a:lnTo>
                  <a:pt x="8919562" y="0"/>
                </a:lnTo>
                <a:lnTo>
                  <a:pt x="8919562" y="8919562"/>
                </a:lnTo>
                <a:lnTo>
                  <a:pt x="0" y="8919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482231" y="652106"/>
            <a:ext cx="1777069" cy="1777069"/>
          </a:xfrm>
          <a:custGeom>
            <a:avLst/>
            <a:gdLst/>
            <a:ahLst/>
            <a:cxnLst/>
            <a:rect r="r" b="b" t="t" l="l"/>
            <a:pathLst>
              <a:path h="1777069" w="1777069">
                <a:moveTo>
                  <a:pt x="0" y="0"/>
                </a:moveTo>
                <a:lnTo>
                  <a:pt x="1777069" y="0"/>
                </a:lnTo>
                <a:lnTo>
                  <a:pt x="1777069" y="1777069"/>
                </a:lnTo>
                <a:lnTo>
                  <a:pt x="0" y="1777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59826" y="5457710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59826" y="6915319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614077" y="1786698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7614077" y="3244308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259300" y="8359021"/>
            <a:ext cx="635172" cy="1347845"/>
          </a:xfrm>
          <a:custGeom>
            <a:avLst/>
            <a:gdLst/>
            <a:ahLst/>
            <a:cxnLst/>
            <a:rect r="r" b="b" t="t" l="l"/>
            <a:pathLst>
              <a:path h="1347845" w="635172">
                <a:moveTo>
                  <a:pt x="0" y="0"/>
                </a:moveTo>
                <a:lnTo>
                  <a:pt x="635172" y="0"/>
                </a:lnTo>
                <a:lnTo>
                  <a:pt x="635172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10742" y="3740753"/>
            <a:ext cx="1123354" cy="1123354"/>
          </a:xfrm>
          <a:custGeom>
            <a:avLst/>
            <a:gdLst/>
            <a:ahLst/>
            <a:cxnLst/>
            <a:rect r="r" b="b" t="t" l="l"/>
            <a:pathLst>
              <a:path h="1123354" w="1123354">
                <a:moveTo>
                  <a:pt x="0" y="0"/>
                </a:moveTo>
                <a:lnTo>
                  <a:pt x="1123354" y="0"/>
                </a:lnTo>
                <a:lnTo>
                  <a:pt x="1123354" y="1123354"/>
                </a:lnTo>
                <a:lnTo>
                  <a:pt x="0" y="1123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3536" y="7707538"/>
            <a:ext cx="6524742" cy="6524742"/>
          </a:xfrm>
          <a:custGeom>
            <a:avLst/>
            <a:gdLst/>
            <a:ahLst/>
            <a:cxnLst/>
            <a:rect r="r" b="b" t="t" l="l"/>
            <a:pathLst>
              <a:path h="6524742" w="6524742">
                <a:moveTo>
                  <a:pt x="0" y="0"/>
                </a:moveTo>
                <a:lnTo>
                  <a:pt x="6524742" y="0"/>
                </a:lnTo>
                <a:lnTo>
                  <a:pt x="6524742" y="6524742"/>
                </a:lnTo>
                <a:lnTo>
                  <a:pt x="0" y="65247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49240" y="1301133"/>
            <a:ext cx="3011369" cy="3011369"/>
          </a:xfrm>
          <a:custGeom>
            <a:avLst/>
            <a:gdLst/>
            <a:ahLst/>
            <a:cxnLst/>
            <a:rect r="r" b="b" t="t" l="l"/>
            <a:pathLst>
              <a:path h="3011369" w="3011369">
                <a:moveTo>
                  <a:pt x="0" y="0"/>
                </a:moveTo>
                <a:lnTo>
                  <a:pt x="3011369" y="0"/>
                </a:lnTo>
                <a:lnTo>
                  <a:pt x="3011369" y="3011369"/>
                </a:lnTo>
                <a:lnTo>
                  <a:pt x="0" y="3011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51205" y="-358119"/>
            <a:ext cx="1016189" cy="1016189"/>
          </a:xfrm>
          <a:custGeom>
            <a:avLst/>
            <a:gdLst/>
            <a:ahLst/>
            <a:cxnLst/>
            <a:rect r="r" b="b" t="t" l="l"/>
            <a:pathLst>
              <a:path h="1016189" w="1016189">
                <a:moveTo>
                  <a:pt x="0" y="0"/>
                </a:moveTo>
                <a:lnTo>
                  <a:pt x="1016190" y="0"/>
                </a:lnTo>
                <a:lnTo>
                  <a:pt x="1016190" y="1016190"/>
                </a:lnTo>
                <a:lnTo>
                  <a:pt x="0" y="1016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51205" y="742833"/>
            <a:ext cx="1016189" cy="1016189"/>
          </a:xfrm>
          <a:custGeom>
            <a:avLst/>
            <a:gdLst/>
            <a:ahLst/>
            <a:cxnLst/>
            <a:rect r="r" b="b" t="t" l="l"/>
            <a:pathLst>
              <a:path h="1016189" w="1016189">
                <a:moveTo>
                  <a:pt x="0" y="0"/>
                </a:moveTo>
                <a:lnTo>
                  <a:pt x="1016190" y="0"/>
                </a:lnTo>
                <a:lnTo>
                  <a:pt x="1016190" y="1016189"/>
                </a:lnTo>
                <a:lnTo>
                  <a:pt x="0" y="1016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044543" y="128344"/>
            <a:ext cx="635172" cy="1347845"/>
          </a:xfrm>
          <a:custGeom>
            <a:avLst/>
            <a:gdLst/>
            <a:ahLst/>
            <a:cxnLst/>
            <a:rect r="r" b="b" t="t" l="l"/>
            <a:pathLst>
              <a:path h="1347845" w="635172">
                <a:moveTo>
                  <a:pt x="0" y="0"/>
                </a:moveTo>
                <a:lnTo>
                  <a:pt x="635172" y="0"/>
                </a:lnTo>
                <a:lnTo>
                  <a:pt x="635172" y="1347846"/>
                </a:lnTo>
                <a:lnTo>
                  <a:pt x="0" y="1347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90575"/>
            <a:ext cx="16230600" cy="862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- Tầm quan trọng của công cụ quản lý bugs và báo cáo kiểm thử: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Ghi nhận, theo dõi, và quản lý các lỗi phát sinh.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Hỗ trợ trao đổi giữa các nhóm phát triển và kiểm thử.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Cung cấp báo cáo chi tiết, giúp đánh giá chất lượng dự án.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98220" y="-5243202"/>
            <a:ext cx="10086047" cy="10086047"/>
          </a:xfrm>
          <a:custGeom>
            <a:avLst/>
            <a:gdLst/>
            <a:ahLst/>
            <a:cxnLst/>
            <a:rect r="r" b="b" t="t" l="l"/>
            <a:pathLst>
              <a:path h="10086047" w="10086047">
                <a:moveTo>
                  <a:pt x="0" y="0"/>
                </a:moveTo>
                <a:lnTo>
                  <a:pt x="10086047" y="0"/>
                </a:lnTo>
                <a:lnTo>
                  <a:pt x="10086047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1544" y="-1128764"/>
            <a:ext cx="4314927" cy="43149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610446" y="8762231"/>
            <a:ext cx="4314927" cy="431492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023475" y="-702221"/>
            <a:ext cx="3461843" cy="346184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084613" y="9258300"/>
            <a:ext cx="3461843" cy="346184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6F5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4014324" y="6871514"/>
            <a:ext cx="10086047" cy="10086047"/>
          </a:xfrm>
          <a:custGeom>
            <a:avLst/>
            <a:gdLst/>
            <a:ahLst/>
            <a:cxnLst/>
            <a:rect r="r" b="b" t="t" l="l"/>
            <a:pathLst>
              <a:path h="10086047" w="10086047">
                <a:moveTo>
                  <a:pt x="0" y="0"/>
                </a:moveTo>
                <a:lnTo>
                  <a:pt x="10086048" y="0"/>
                </a:lnTo>
                <a:lnTo>
                  <a:pt x="10086048" y="10086047"/>
                </a:lnTo>
                <a:lnTo>
                  <a:pt x="0" y="10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341367" y="3658019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341367" y="5115628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163478" y="2700804"/>
            <a:ext cx="13411264" cy="663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 spc="1200">
                <a:solidFill>
                  <a:srgbClr val="54604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2. TÌM HIỂU CÔNG CỤ QUẢN LÝ DỰ ÁN KIỂM THỬ</a:t>
            </a:r>
          </a:p>
          <a:p>
            <a:pPr algn="ctr" marL="0" indent="0" lvl="0">
              <a:lnSpc>
                <a:spcPts val="1679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16759" y="4910930"/>
            <a:ext cx="8919562" cy="8919562"/>
          </a:xfrm>
          <a:custGeom>
            <a:avLst/>
            <a:gdLst/>
            <a:ahLst/>
            <a:cxnLst/>
            <a:rect r="r" b="b" t="t" l="l"/>
            <a:pathLst>
              <a:path h="8919562" w="8919562">
                <a:moveTo>
                  <a:pt x="0" y="0"/>
                </a:moveTo>
                <a:lnTo>
                  <a:pt x="8919563" y="0"/>
                </a:lnTo>
                <a:lnTo>
                  <a:pt x="8919563" y="8919562"/>
                </a:lnTo>
                <a:lnTo>
                  <a:pt x="0" y="8919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21225" y="8508177"/>
            <a:ext cx="635172" cy="1347845"/>
          </a:xfrm>
          <a:custGeom>
            <a:avLst/>
            <a:gdLst/>
            <a:ahLst/>
            <a:cxnLst/>
            <a:rect r="r" b="b" t="t" l="l"/>
            <a:pathLst>
              <a:path h="1347845" w="635172">
                <a:moveTo>
                  <a:pt x="0" y="0"/>
                </a:moveTo>
                <a:lnTo>
                  <a:pt x="635172" y="0"/>
                </a:lnTo>
                <a:lnTo>
                  <a:pt x="635172" y="1347846"/>
                </a:lnTo>
                <a:lnTo>
                  <a:pt x="0" y="1347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90966" y="1644439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90966" y="3111616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33954" y="7007347"/>
            <a:ext cx="5151131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EFAE0"/>
                </a:solidFill>
                <a:latin typeface="Futura Bold"/>
                <a:ea typeface="Futura Bold"/>
                <a:cs typeface="Futura Bold"/>
                <a:sym typeface="Futura Bold"/>
              </a:rPr>
              <a:t>Testing and Refinement: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33954" y="7586537"/>
            <a:ext cx="7242579" cy="178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EFAE0"/>
                </a:solidFill>
                <a:latin typeface="Futura"/>
                <a:ea typeface="Futura"/>
                <a:cs typeface="Futura"/>
                <a:sym typeface="Futura"/>
              </a:rPr>
              <a:t>Pilot the proposed strategies on a smaller scale to assess their effectiveness.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EFAE0"/>
                </a:solidFill>
                <a:latin typeface="Futura"/>
                <a:ea typeface="Futura"/>
                <a:cs typeface="Futura"/>
                <a:sym typeface="Futura"/>
              </a:rPr>
              <a:t>Gather feedback, iterate, and refine the strategies based on initial results.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20521"/>
            <a:ext cx="12341870" cy="1368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2.1. Các công cụ phổ biến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17489"/>
            <a:ext cx="15142107" cy="805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- TestCollab: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Quản lý các kịch bản kiểm thử và tiến trình kiểm thử.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Hỗ trợ cộng tác thời gian thực, dễ tích hợp với các công cụ bug tracking như Jira.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- Zephyr: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Công cụ kiểm thử linh hoạt, dễ tích hợp với Jira.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Hỗ trợ quản lý test case và test execution.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- Xray: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Plugin cho Jira, quản lý toàn bộ quy trình kiểm thử.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Tích hợp API, BDD và test automation frameworks.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9633" y="-792358"/>
            <a:ext cx="4036665" cy="403666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38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20572" y="6554881"/>
            <a:ext cx="11758333" cy="11758333"/>
          </a:xfrm>
          <a:custGeom>
            <a:avLst/>
            <a:gdLst/>
            <a:ahLst/>
            <a:cxnLst/>
            <a:rect r="r" b="b" t="t" l="l"/>
            <a:pathLst>
              <a:path h="11758333" w="11758333">
                <a:moveTo>
                  <a:pt x="0" y="0"/>
                </a:moveTo>
                <a:lnTo>
                  <a:pt x="11758333" y="0"/>
                </a:lnTo>
                <a:lnTo>
                  <a:pt x="11758333" y="11758333"/>
                </a:lnTo>
                <a:lnTo>
                  <a:pt x="0" y="11758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8455557"/>
            <a:ext cx="1069105" cy="106910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1C38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614077" y="1786698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614077" y="3244308"/>
            <a:ext cx="1347845" cy="1347845"/>
          </a:xfrm>
          <a:custGeom>
            <a:avLst/>
            <a:gdLst/>
            <a:ahLst/>
            <a:cxnLst/>
            <a:rect r="r" b="b" t="t" l="l"/>
            <a:pathLst>
              <a:path h="1347845" w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866775"/>
            <a:ext cx="1316861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2.2. So sánh các công cụ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532159"/>
            <a:ext cx="16230600" cy="725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- Ưu và nhược điểm:</a:t>
            </a:r>
          </a:p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TestCollab: Giao diện hiện đại, dễ dùng, hỗ trợ báo cáo tự động, chi phí linh hoạt.</a:t>
            </a:r>
          </a:p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Zephyr: Tích hợp tốt với Jira, nhưng gò bó trong môi trường Atlassian.</a:t>
            </a:r>
          </a:p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Xray: Tích hợp tốt automation, nhưng phụ thuộc vào Jira.</a:t>
            </a:r>
          </a:p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- Tiêu chí chọn lựa:</a:t>
            </a:r>
          </a:p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+ Chi phí, tích hợp công cụ hiện có, giao diện dễ dùng, tính linh hoạt.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DAGlzdUE9sM</dc:identifier>
  <dcterms:modified xsi:type="dcterms:W3CDTF">2011-08-01T06:04:30Z</dcterms:modified>
  <cp:revision>1</cp:revision>
  <dc:title>KDPM</dc:title>
</cp:coreProperties>
</file>